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2" r:id="rId7"/>
    <p:sldId id="268" r:id="rId8"/>
    <p:sldId id="279" r:id="rId9"/>
    <p:sldId id="271" r:id="rId10"/>
    <p:sldId id="272" r:id="rId11"/>
    <p:sldId id="273" r:id="rId12"/>
    <p:sldId id="280" r:id="rId13"/>
    <p:sldId id="283" r:id="rId14"/>
    <p:sldId id="284" r:id="rId15"/>
    <p:sldId id="28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E0F38-8D06-418E-A975-738C001D272E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A30EB-61A3-4245-9218-8D6CA9CD575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3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2E8-F719-4DFF-8C62-7877806C8C08}" type="datetimeFigureOut">
              <a:rPr lang="it-IT" smtClean="0"/>
              <a:pPr/>
              <a:t>09/06/15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ALTERNATIVE DISPUTE RESOLUTION IN THE ITALIAN INSURANCE SYSTEM</a:t>
            </a:r>
            <a:r>
              <a:rPr lang="en-US" b="1" dirty="0"/>
              <a:t/>
            </a:r>
            <a:br>
              <a:rPr lang="en-US" b="1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4365104"/>
            <a:ext cx="6400800" cy="1752600"/>
          </a:xfrm>
        </p:spPr>
        <p:txBody>
          <a:bodyPr/>
          <a:lstStyle/>
          <a:p>
            <a:endParaRPr lang="it-IT" sz="1800" dirty="0" smtClean="0"/>
          </a:p>
          <a:p>
            <a:r>
              <a:rPr lang="it-IT" sz="1800" dirty="0" smtClean="0"/>
              <a:t>Ilaria Garaci - 11 </a:t>
            </a:r>
            <a:r>
              <a:rPr lang="it-IT" sz="1800" dirty="0" err="1" smtClean="0"/>
              <a:t>June</a:t>
            </a:r>
            <a:r>
              <a:rPr lang="it-IT" sz="1800" dirty="0" smtClean="0"/>
              <a:t> 2015</a:t>
            </a:r>
          </a:p>
          <a:p>
            <a:r>
              <a:rPr lang="it-IT" sz="1800" dirty="0" smtClean="0"/>
              <a:t> Motor </a:t>
            </a:r>
            <a:r>
              <a:rPr lang="it-IT" sz="1800" dirty="0" err="1" smtClean="0"/>
              <a:t>Insurance</a:t>
            </a:r>
            <a:endParaRPr lang="it-IT" sz="1800" dirty="0" smtClean="0"/>
          </a:p>
          <a:p>
            <a:endParaRPr lang="it-IT" sz="1600" dirty="0" smtClean="0"/>
          </a:p>
          <a:p>
            <a:r>
              <a:rPr lang="it-IT" sz="1600" b="1" dirty="0" smtClean="0"/>
              <a:t>V </a:t>
            </a:r>
            <a:r>
              <a:rPr lang="it-IT" sz="1600" b="1" dirty="0"/>
              <a:t>AIDA EUROPE CONFERENCE, COPENHAGEN 2015</a:t>
            </a:r>
            <a:r>
              <a:rPr lang="it-IT" sz="1600" dirty="0" smtClean="0"/>
              <a:t> </a:t>
            </a:r>
            <a:endParaRPr lang="it-IT" sz="1600" dirty="0"/>
          </a:p>
          <a:p>
            <a:endParaRPr lang="it-IT" sz="1600" dirty="0" smtClean="0"/>
          </a:p>
          <a:p>
            <a:endParaRPr lang="it-IT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32656"/>
            <a:ext cx="33147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charset="2"/>
              <a:buChar char="Ø"/>
            </a:pPr>
            <a:r>
              <a:rPr lang="it-IT" sz="2800" b="1" dirty="0" err="1" smtClean="0"/>
              <a:t>Difference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Mediation</a:t>
            </a:r>
            <a:r>
              <a:rPr lang="it-IT" sz="2800" b="1" dirty="0" smtClean="0"/>
              <a:t> and </a:t>
            </a:r>
            <a:r>
              <a:rPr lang="it-IT" sz="2800" b="1" dirty="0" err="1" smtClean="0"/>
              <a:t>Assisted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Negotiation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1600" b="1" dirty="0" smtClean="0"/>
              <a:t>Mediation</a:t>
            </a:r>
            <a:r>
              <a:rPr lang="en-US" sz="1600" dirty="0" smtClean="0"/>
              <a:t>: requires the </a:t>
            </a:r>
            <a:r>
              <a:rPr lang="en-US" sz="1600" dirty="0"/>
              <a:t>presence of the a third impartial party (appointed by mediation organization) which may facilitate or propose a </a:t>
            </a:r>
            <a:r>
              <a:rPr lang="en-US" sz="1600" dirty="0" smtClean="0"/>
              <a:t>solution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600" b="1" dirty="0" smtClean="0"/>
              <a:t>Assisted Negotiation</a:t>
            </a:r>
            <a:r>
              <a:rPr lang="en-US" sz="1600" dirty="0" smtClean="0"/>
              <a:t>: do </a:t>
            </a:r>
            <a:r>
              <a:rPr lang="en-US" sz="1600" dirty="0"/>
              <a:t>not provide such figure since the negotiations are directly managed by the parties with the </a:t>
            </a:r>
            <a:r>
              <a:rPr lang="en-US" sz="1600" dirty="0" smtClean="0"/>
              <a:t>mandatory assistance </a:t>
            </a:r>
            <a:r>
              <a:rPr lang="en-US" sz="1600" dirty="0"/>
              <a:t>of their lawyers</a:t>
            </a:r>
            <a:r>
              <a:rPr lang="it-IT" sz="1600" dirty="0"/>
              <a:t> </a:t>
            </a:r>
            <a:endParaRPr lang="it-IT" sz="1600" dirty="0" smtClean="0"/>
          </a:p>
          <a:p>
            <a:pPr marL="0" indent="0">
              <a:buNone/>
            </a:pPr>
            <a:endParaRPr lang="it-IT" sz="1600" dirty="0"/>
          </a:p>
          <a:p>
            <a:pPr marL="457200" lvl="1" indent="-457200">
              <a:buFont typeface="Wingdings" charset="2"/>
              <a:buChar char="Ø"/>
            </a:pPr>
            <a:r>
              <a:rPr lang="it-IT" b="1" dirty="0" err="1"/>
              <a:t>Features</a:t>
            </a:r>
            <a:r>
              <a:rPr lang="it-IT" u="sng" dirty="0"/>
              <a:t> </a:t>
            </a:r>
            <a:endParaRPr lang="it-IT" u="sng" dirty="0" smtClean="0"/>
          </a:p>
          <a:p>
            <a:pPr marL="514350" lvl="1" indent="-514350">
              <a:buFont typeface="+mj-lt"/>
              <a:buAutoNum type="alphaLcPeriod"/>
            </a:pPr>
            <a:r>
              <a:rPr lang="en-US" sz="1600" dirty="0"/>
              <a:t>A</a:t>
            </a:r>
            <a:r>
              <a:rPr lang="en-US" sz="1600" dirty="0" smtClean="0"/>
              <a:t>greement </a:t>
            </a:r>
            <a:r>
              <a:rPr lang="en-US" sz="1600" dirty="0"/>
              <a:t>in writing </a:t>
            </a:r>
            <a:r>
              <a:rPr lang="en-US" sz="1600" i="1" dirty="0"/>
              <a:t>ad </a:t>
            </a:r>
            <a:r>
              <a:rPr lang="en-US" sz="1600" i="1" dirty="0" err="1" smtClean="0"/>
              <a:t>substantiam</a:t>
            </a:r>
            <a:endParaRPr lang="en-US" sz="1600" i="1" dirty="0" smtClean="0"/>
          </a:p>
          <a:p>
            <a:pPr marL="514350" lvl="1" indent="-514350">
              <a:buFont typeface="+mj-lt"/>
              <a:buAutoNum type="alphaLcPeriod"/>
            </a:pPr>
            <a:r>
              <a:rPr lang="en-US" sz="1600" dirty="0" smtClean="0"/>
              <a:t>Parties undertaking in writing : </a:t>
            </a:r>
            <a:r>
              <a:rPr lang="en-US" sz="1600" dirty="0"/>
              <a:t>parties undertake </a:t>
            </a:r>
            <a:r>
              <a:rPr lang="en-US" sz="1600" b="1" dirty="0"/>
              <a:t>to cooperate in a fair way </a:t>
            </a:r>
            <a:r>
              <a:rPr lang="en-US" sz="1600" dirty="0"/>
              <a:t>to amicably resolve the dispute with the </a:t>
            </a:r>
            <a:r>
              <a:rPr lang="en-US" sz="1600" b="1" dirty="0"/>
              <a:t>assistance </a:t>
            </a:r>
            <a:r>
              <a:rPr lang="en-US" sz="1600" dirty="0"/>
              <a:t>of their respective </a:t>
            </a:r>
            <a:r>
              <a:rPr lang="en-US" sz="1600" b="1" dirty="0"/>
              <a:t>lawyers </a:t>
            </a:r>
            <a:r>
              <a:rPr lang="en-US" sz="1600" dirty="0"/>
              <a:t>or </a:t>
            </a:r>
            <a:r>
              <a:rPr lang="en-US" sz="1600" dirty="0" smtClean="0"/>
              <a:t>jointly </a:t>
            </a:r>
            <a:r>
              <a:rPr lang="en-US" sz="1600" dirty="0"/>
              <a:t>appointed lawyer.  </a:t>
            </a:r>
            <a:endParaRPr lang="en-US" sz="1600" dirty="0" smtClean="0"/>
          </a:p>
          <a:p>
            <a:pPr marL="1371600" lvl="3" indent="-514350">
              <a:buFont typeface="Wingdings" charset="2"/>
              <a:buChar char="v"/>
            </a:pPr>
            <a:r>
              <a:rPr lang="en-US" sz="1600" dirty="0" smtClean="0"/>
              <a:t>Violation of cooperation undertaking: contractual responsibility</a:t>
            </a:r>
          </a:p>
          <a:p>
            <a:pPr marL="514350" lvl="1" indent="-514350">
              <a:buFont typeface="+mj-lt"/>
              <a:buAutoNum type="alphaLcPeriod"/>
            </a:pPr>
            <a:r>
              <a:rPr lang="en-US" sz="1600" u="sng" dirty="0" smtClean="0"/>
              <a:t>Content agreement</a:t>
            </a:r>
            <a:r>
              <a:rPr lang="en-US" sz="1600" dirty="0" smtClean="0"/>
              <a:t>: description </a:t>
            </a:r>
            <a:r>
              <a:rPr lang="en-US" sz="1600" dirty="0"/>
              <a:t>of the dispute and the </a:t>
            </a:r>
            <a:r>
              <a:rPr lang="en-US" sz="1600" b="1" dirty="0"/>
              <a:t>term</a:t>
            </a:r>
            <a:r>
              <a:rPr lang="en-US" sz="1600" dirty="0"/>
              <a:t> within which the parties intend to accomplish the procedure </a:t>
            </a:r>
            <a:r>
              <a:rPr lang="en-US" sz="1600" dirty="0" smtClean="0"/>
              <a:t>and refrain from starting legal proceedings.</a:t>
            </a:r>
          </a:p>
          <a:p>
            <a:pPr marL="514350" lvl="1" indent="-514350">
              <a:buFont typeface="+mj-lt"/>
              <a:buAutoNum type="alphaLcPeriod"/>
            </a:pPr>
            <a:r>
              <a:rPr lang="it-IT" sz="1600" dirty="0" err="1"/>
              <a:t>Directly</a:t>
            </a:r>
            <a:r>
              <a:rPr lang="it-IT" sz="1600" dirty="0"/>
              <a:t> </a:t>
            </a:r>
            <a:r>
              <a:rPr lang="it-IT" sz="1600" dirty="0" err="1" smtClean="0"/>
              <a:t>Enforceable</a:t>
            </a:r>
            <a:r>
              <a:rPr lang="it-IT" sz="1600" dirty="0" smtClean="0"/>
              <a:t> with </a:t>
            </a:r>
            <a:r>
              <a:rPr lang="it-IT" sz="1600" dirty="0" err="1" smtClean="0"/>
              <a:t>execution</a:t>
            </a:r>
            <a:r>
              <a:rPr lang="it-IT" sz="1600" dirty="0" smtClean="0"/>
              <a:t> of the </a:t>
            </a:r>
            <a:r>
              <a:rPr lang="it-IT" sz="1600" dirty="0" err="1" smtClean="0"/>
              <a:t>agreement</a:t>
            </a:r>
            <a:r>
              <a:rPr lang="it-IT" sz="1600" dirty="0" smtClean="0"/>
              <a:t> by parties and the </a:t>
            </a:r>
            <a:r>
              <a:rPr lang="it-IT" sz="1600" dirty="0" err="1" smtClean="0"/>
              <a:t>lawyers</a:t>
            </a:r>
            <a:endParaRPr lang="it-IT" sz="1600" dirty="0"/>
          </a:p>
          <a:p>
            <a:pPr marL="514350" lvl="1" indent="-514350">
              <a:buFont typeface="+mj-lt"/>
              <a:buAutoNum type="alphaLcPeriod"/>
            </a:pPr>
            <a:endParaRPr lang="en-US" sz="1600" dirty="0"/>
          </a:p>
          <a:p>
            <a:pPr marL="514350" lvl="1" indent="-514350">
              <a:buFont typeface="+mj-lt"/>
              <a:buAutoNum type="alphaLcPeriod"/>
            </a:pPr>
            <a:endParaRPr lang="en-US" sz="1600" dirty="0"/>
          </a:p>
          <a:p>
            <a:pPr marL="514350" lvl="1" indent="-514350">
              <a:buFont typeface="+mj-lt"/>
              <a:buAutoNum type="alphaLcPeriod"/>
            </a:pPr>
            <a:endParaRPr lang="en-US" sz="1600" dirty="0"/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943318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1" indent="-457200" algn="l" rtl="0">
              <a:spcBef>
                <a:spcPct val="20000"/>
              </a:spcBef>
              <a:buFont typeface="Wingdings" charset="2"/>
              <a:buChar char="Ø"/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 forms of assisted negotiations</a:t>
            </a:r>
            <a:endParaRPr lang="it-IT" sz="2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lphaLcPeriod"/>
            </a:pPr>
            <a:r>
              <a:rPr lang="en-US" sz="1600" dirty="0" smtClean="0"/>
              <a:t>the </a:t>
            </a:r>
            <a:r>
              <a:rPr lang="en-US" sz="1600" dirty="0"/>
              <a:t>voluntary </a:t>
            </a:r>
            <a:r>
              <a:rPr lang="en-US" sz="1600" dirty="0" smtClean="0"/>
              <a:t>procedure;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1600" dirty="0" smtClean="0"/>
              <a:t>the </a:t>
            </a:r>
            <a:r>
              <a:rPr lang="en-US" sz="1600" dirty="0"/>
              <a:t>mandatory </a:t>
            </a:r>
            <a:r>
              <a:rPr lang="en-US" sz="1600" dirty="0" smtClean="0"/>
              <a:t>procedure;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1600" dirty="0" smtClean="0"/>
              <a:t>family </a:t>
            </a:r>
            <a:r>
              <a:rPr lang="en-US" sz="1600" dirty="0"/>
              <a:t>matters (applicable for consensual solution in case of separation and divorce, and the modification of the terms of such separation or divorce</a:t>
            </a:r>
            <a:r>
              <a:rPr lang="en-US" sz="1600" dirty="0" smtClean="0"/>
              <a:t>”.</a:t>
            </a:r>
            <a:endParaRPr lang="en-US" sz="1600" dirty="0"/>
          </a:p>
          <a:p>
            <a:pPr marL="457200" lvl="1" indent="-457200">
              <a:buFont typeface="Wingdings" charset="2"/>
              <a:buChar char="Ø"/>
            </a:pPr>
            <a:r>
              <a:rPr lang="en-US" b="1" dirty="0" smtClean="0"/>
              <a:t>Mandatory Procedure</a:t>
            </a:r>
            <a:endParaRPr lang="it-IT" dirty="0"/>
          </a:p>
          <a:p>
            <a:pPr marL="914400" lvl="1" indent="-514350">
              <a:buFont typeface="+mj-lt"/>
              <a:buAutoNum type="alphaLcPeriod"/>
            </a:pPr>
            <a:r>
              <a:rPr lang="en-US" sz="1600" dirty="0" smtClean="0"/>
              <a:t>Disputes</a:t>
            </a:r>
          </a:p>
          <a:p>
            <a:pPr marL="1085850" lvl="2">
              <a:buFont typeface="Wingdings" charset="2"/>
              <a:buChar char="q"/>
            </a:pPr>
            <a:r>
              <a:rPr lang="en-US" sz="1600" dirty="0"/>
              <a:t>Disputes related to compensation for damages caused by motor vehicles and vessels; </a:t>
            </a:r>
            <a:endParaRPr lang="it-IT" sz="1600" dirty="0"/>
          </a:p>
          <a:p>
            <a:pPr marL="1085850" lvl="2">
              <a:buFont typeface="Wingdings" charset="2"/>
              <a:buChar char="q"/>
            </a:pPr>
            <a:r>
              <a:rPr lang="en-US" sz="1600" dirty="0"/>
              <a:t>Disputes related to monetary payments on “whatever basis” amounting lower than 50.000,00 euro</a:t>
            </a:r>
            <a:r>
              <a:rPr lang="it-IT" sz="1600" dirty="0"/>
              <a:t> </a:t>
            </a:r>
          </a:p>
          <a:p>
            <a:pPr marL="800100" lvl="2" indent="0">
              <a:buNone/>
            </a:pPr>
            <a:r>
              <a:rPr lang="en-US" sz="1600" b="1" dirty="0" smtClean="0"/>
              <a:t>Not subject to mandatory rule:</a:t>
            </a:r>
            <a:endParaRPr lang="en-US" sz="1600" b="1" dirty="0"/>
          </a:p>
          <a:p>
            <a:pPr marL="1085850" lvl="2">
              <a:buFont typeface="Wingdings" charset="2"/>
              <a:buChar char="q"/>
            </a:pPr>
            <a:r>
              <a:rPr lang="en-US" sz="1600" dirty="0"/>
              <a:t>Consumer’s related disputes with traders; </a:t>
            </a:r>
          </a:p>
          <a:p>
            <a:pPr marL="1085850" lvl="2">
              <a:buFont typeface="Wingdings" charset="2"/>
              <a:buChar char="q"/>
            </a:pPr>
            <a:r>
              <a:rPr lang="en-US" sz="1600" dirty="0"/>
              <a:t>disputes which fall under the mandatory </a:t>
            </a:r>
            <a:r>
              <a:rPr lang="en-US" sz="1600" dirty="0" smtClean="0"/>
              <a:t>mediation</a:t>
            </a:r>
            <a:endParaRPr lang="en-US" sz="1700" dirty="0" smtClean="0"/>
          </a:p>
          <a:p>
            <a:pPr lvl="2">
              <a:buFont typeface="Wingdings" charset="2"/>
              <a:buChar char="v"/>
            </a:pPr>
            <a:r>
              <a:rPr lang="en-US" sz="1600" dirty="0" smtClean="0"/>
              <a:t>Italian legal framework </a:t>
            </a:r>
            <a:r>
              <a:rPr lang="en-US" sz="1600" dirty="0" err="1" smtClean="0"/>
              <a:t>favours</a:t>
            </a:r>
            <a:r>
              <a:rPr lang="en-US" sz="1600" dirty="0" smtClean="0"/>
              <a:t> Mediation</a:t>
            </a:r>
            <a:r>
              <a:rPr lang="en-US" sz="1300" dirty="0" smtClean="0"/>
              <a:t> </a:t>
            </a:r>
            <a:endParaRPr lang="en-US" sz="1300" dirty="0"/>
          </a:p>
          <a:p>
            <a:pPr marL="914400" lvl="1" indent="-514350">
              <a:buFont typeface="+mj-lt"/>
              <a:buAutoNum type="alphaLcPeriod"/>
            </a:pPr>
            <a:r>
              <a:rPr lang="en-US" sz="1600" dirty="0"/>
              <a:t>Precondition to legal </a:t>
            </a:r>
            <a:r>
              <a:rPr lang="en-US" sz="1600" dirty="0" smtClean="0"/>
              <a:t>proceedings.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1600" dirty="0" smtClean="0"/>
              <a:t>Mandatory procedure deemed </a:t>
            </a:r>
            <a:r>
              <a:rPr lang="en-US" sz="1600" dirty="0"/>
              <a:t>fulfilled in the event the invited party does not adhere or refuses within 30 days</a:t>
            </a:r>
            <a:r>
              <a:rPr lang="en-US" sz="1600" dirty="0" smtClean="0"/>
              <a:t> (consequences for procedural costs)</a:t>
            </a:r>
            <a:endParaRPr lang="en-US" sz="1600" dirty="0"/>
          </a:p>
          <a:p>
            <a:pPr marL="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1753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Autofit/>
          </a:bodyPr>
          <a:lstStyle/>
          <a:p>
            <a:pPr marL="457200" indent="-457200" algn="l">
              <a:buFont typeface="Wingdings" charset="2"/>
              <a:buChar char="Ø"/>
            </a:pPr>
            <a:r>
              <a:rPr lang="en-US" sz="2800" b="1" dirty="0">
                <a:latin typeface="+mn-lt"/>
                <a:ea typeface="+mn-ea"/>
                <a:cs typeface="+mn-cs"/>
              </a:rPr>
              <a:t>Critical aspects of the assisted negotiation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1800" dirty="0" smtClean="0"/>
              <a:t>Formalizing </a:t>
            </a:r>
            <a:r>
              <a:rPr lang="en-US" sz="1800" dirty="0"/>
              <a:t>the agreement </a:t>
            </a:r>
            <a:r>
              <a:rPr lang="en-US" sz="1800" i="1" dirty="0"/>
              <a:t>ante </a:t>
            </a:r>
            <a:r>
              <a:rPr lang="en-US" sz="1800" i="1" dirty="0" err="1"/>
              <a:t>causa</a:t>
            </a:r>
            <a:r>
              <a:rPr lang="en-US" sz="1800" i="1" dirty="0"/>
              <a:t> </a:t>
            </a:r>
            <a:r>
              <a:rPr lang="en-US" sz="1800" dirty="0" smtClean="0"/>
              <a:t>increases </a:t>
            </a:r>
            <a:r>
              <a:rPr lang="en-US" sz="1800" dirty="0"/>
              <a:t>the risk of additional </a:t>
            </a:r>
            <a:r>
              <a:rPr lang="en-US" sz="1800" dirty="0" smtClean="0"/>
              <a:t>contractual disputes.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mandatory assisted negotiation procedure</a:t>
            </a:r>
            <a:r>
              <a:rPr lang="it-IT" sz="1800" dirty="0"/>
              <a:t> </a:t>
            </a:r>
            <a:r>
              <a:rPr lang="en-US" sz="1800" dirty="0" smtClean="0"/>
              <a:t>in Motor insurance </a:t>
            </a:r>
            <a:r>
              <a:rPr lang="en-US" sz="1800" b="1" dirty="0" smtClean="0"/>
              <a:t>renders more burdensome </a:t>
            </a:r>
            <a:r>
              <a:rPr lang="en-US" sz="1800" dirty="0" smtClean="0"/>
              <a:t>the procedure, </a:t>
            </a:r>
            <a:r>
              <a:rPr lang="en-US" sz="1800" dirty="0"/>
              <a:t>in consideration that the sector has already embedded preexisting </a:t>
            </a:r>
            <a:r>
              <a:rPr lang="en-US" sz="1800" dirty="0" smtClean="0"/>
              <a:t>settlement </a:t>
            </a:r>
            <a:r>
              <a:rPr lang="en-US" sz="1800" dirty="0"/>
              <a:t>procedures</a:t>
            </a:r>
            <a:r>
              <a:rPr lang="en-US" sz="1800" dirty="0" smtClean="0"/>
              <a:t>.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Compulsory compensation procedures in the </a:t>
            </a:r>
            <a:r>
              <a:rPr lang="en-US" sz="1800" dirty="0" smtClean="0"/>
              <a:t>Italian Private </a:t>
            </a:r>
            <a:r>
              <a:rPr lang="en-US" sz="1800" dirty="0"/>
              <a:t>Insurance Code</a:t>
            </a:r>
            <a:endParaRPr lang="it-IT" sz="1800" dirty="0"/>
          </a:p>
          <a:p>
            <a:endParaRPr lang="it-IT" sz="1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526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87220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4</a:t>
            </a:r>
            <a:r>
              <a:rPr lang="it-IT" sz="3600" b="1" dirty="0" smtClean="0"/>
              <a:t>.</a:t>
            </a:r>
            <a:r>
              <a:rPr lang="it-IT" sz="3600" dirty="0" smtClean="0"/>
              <a:t> </a:t>
            </a:r>
            <a:r>
              <a:rPr lang="it-IT" sz="3600" b="1" dirty="0" err="1" smtClean="0"/>
              <a:t>Prosecution</a:t>
            </a:r>
            <a:r>
              <a:rPr lang="it-IT" sz="3600" b="1" dirty="0" smtClean="0"/>
              <a:t> of </a:t>
            </a:r>
            <a:r>
              <a:rPr lang="it-IT" sz="3600" b="1" dirty="0" err="1" smtClean="0"/>
              <a:t>pending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proceeding</a:t>
            </a:r>
            <a:r>
              <a:rPr lang="it-IT" sz="3600" b="1" dirty="0" smtClean="0"/>
              <a:t> in </a:t>
            </a:r>
            <a:r>
              <a:rPr lang="it-IT" sz="3600" b="1" dirty="0" err="1" smtClean="0"/>
              <a:t>arbitration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3200" b="1" dirty="0" smtClean="0"/>
              <a:t> </a:t>
            </a:r>
            <a:r>
              <a:rPr lang="it-IT" sz="2400" b="1" dirty="0" smtClean="0"/>
              <a:t>(</a:t>
            </a:r>
            <a:r>
              <a:rPr lang="it-IT" sz="2400" dirty="0" smtClean="0"/>
              <a:t>Law </a:t>
            </a:r>
            <a:r>
              <a:rPr lang="it-IT" sz="2400" dirty="0" err="1" smtClean="0"/>
              <a:t>Decree</a:t>
            </a:r>
            <a:r>
              <a:rPr lang="it-IT" sz="2400" dirty="0" smtClean="0"/>
              <a:t> 2014/132</a:t>
            </a:r>
            <a:r>
              <a:rPr lang="it-IT" sz="3200" b="1" dirty="0" smtClean="0"/>
              <a:t>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sz="2800" dirty="0"/>
              <a:t>possibility for the parties to choose for arbitration during legal proceedings 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Assignment of the pending procedure in the current </a:t>
            </a:r>
            <a:r>
              <a:rPr lang="en-US" sz="2800" i="1" dirty="0"/>
              <a:t>de facto </a:t>
            </a:r>
            <a:r>
              <a:rPr lang="en-US" sz="2800" dirty="0"/>
              <a:t>and </a:t>
            </a:r>
            <a:r>
              <a:rPr lang="en-US" sz="2800" i="1" dirty="0"/>
              <a:t>de </a:t>
            </a:r>
            <a:r>
              <a:rPr lang="en-US" sz="2800" i="1" dirty="0" err="1"/>
              <a:t>iure</a:t>
            </a:r>
            <a:r>
              <a:rPr lang="en-US" sz="2800" dirty="0"/>
              <a:t> situation with its related limitation periods and other procedural </a:t>
            </a:r>
            <a:r>
              <a:rPr lang="en-US" sz="2800" dirty="0" smtClean="0"/>
              <a:t>restrictions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472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600" b="1" dirty="0" smtClean="0"/>
              <a:t>5. </a:t>
            </a:r>
            <a:r>
              <a:rPr lang="it-IT" sz="3600" b="1" dirty="0" err="1" smtClean="0"/>
              <a:t>Final</a:t>
            </a:r>
            <a:r>
              <a:rPr lang="it-IT" sz="3600" b="1" dirty="0" smtClean="0"/>
              <a:t> </a:t>
            </a:r>
            <a:r>
              <a:rPr lang="it-IT" sz="3600" b="1" dirty="0" err="1"/>
              <a:t>remarks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b="1" dirty="0" smtClean="0"/>
              <a:t>temporary </a:t>
            </a:r>
            <a:r>
              <a:rPr lang="en-US" b="1" dirty="0"/>
              <a:t>mandatory </a:t>
            </a:r>
            <a:r>
              <a:rPr lang="en-US" b="1" dirty="0" smtClean="0"/>
              <a:t>schemes (opt-out model) </a:t>
            </a:r>
            <a:r>
              <a:rPr lang="en-US" dirty="0" smtClean="0"/>
              <a:t>is </a:t>
            </a:r>
            <a:r>
              <a:rPr lang="en-US" dirty="0"/>
              <a:t>an interesting attempt to boost ADR in Italy and increase awareness of ADR </a:t>
            </a:r>
            <a:r>
              <a:rPr lang="en-US" dirty="0" smtClean="0"/>
              <a:t>methods. </a:t>
            </a:r>
            <a:r>
              <a:rPr lang="en-US" dirty="0"/>
              <a:t> 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it-IT" dirty="0"/>
              <a:t>Success of </a:t>
            </a:r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linked</a:t>
            </a:r>
            <a:r>
              <a:rPr lang="it-IT" dirty="0"/>
              <a:t> </a:t>
            </a:r>
            <a:r>
              <a:rPr lang="it-IT" dirty="0" smtClean="0"/>
              <a:t>to</a:t>
            </a:r>
            <a:r>
              <a:rPr lang="it-IT" b="1" dirty="0" smtClean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b="1" dirty="0" err="1" smtClean="0"/>
              <a:t>credibility</a:t>
            </a:r>
            <a:r>
              <a:rPr lang="it-IT" dirty="0" smtClean="0"/>
              <a:t> </a:t>
            </a:r>
            <a:r>
              <a:rPr lang="it-IT" dirty="0"/>
              <a:t>of the </a:t>
            </a:r>
            <a:r>
              <a:rPr lang="it-IT" dirty="0" err="1"/>
              <a:t>mediators</a:t>
            </a:r>
            <a:r>
              <a:rPr lang="it-IT" dirty="0"/>
              <a:t> </a:t>
            </a:r>
            <a:r>
              <a:rPr lang="it-IT" dirty="0" smtClean="0"/>
              <a:t> 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b="1" dirty="0" err="1" smtClean="0"/>
              <a:t>economical</a:t>
            </a:r>
            <a:r>
              <a:rPr lang="it-IT" b="1" dirty="0" smtClean="0"/>
              <a:t> </a:t>
            </a:r>
            <a:r>
              <a:rPr lang="it-IT" b="1" dirty="0" err="1"/>
              <a:t>convenience</a:t>
            </a:r>
            <a:r>
              <a:rPr lang="it-IT" b="1" dirty="0"/>
              <a:t> </a:t>
            </a:r>
            <a:r>
              <a:rPr lang="it-IT" dirty="0"/>
              <a:t>of the </a:t>
            </a:r>
            <a:r>
              <a:rPr lang="it-IT" dirty="0" err="1"/>
              <a:t>institution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560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1500" indent="-571500" algn="l">
              <a:buFont typeface="Wingdings" charset="2"/>
              <a:buChar char="Ø"/>
            </a:pPr>
            <a:r>
              <a:rPr lang="it-IT" sz="2800" dirty="0" err="1">
                <a:latin typeface="+mn-lt"/>
                <a:ea typeface="+mn-ea"/>
                <a:cs typeface="+mn-cs"/>
              </a:rPr>
              <a:t>Incentives</a:t>
            </a:r>
            <a:r>
              <a:rPr lang="it-IT" sz="2800" dirty="0">
                <a:latin typeface="+mn-lt"/>
                <a:ea typeface="+mn-ea"/>
                <a:cs typeface="+mn-cs"/>
              </a:rPr>
              <a:t> to </a:t>
            </a:r>
            <a:r>
              <a:rPr lang="it-IT" sz="2800" dirty="0" err="1">
                <a:latin typeface="+mn-lt"/>
                <a:ea typeface="+mn-ea"/>
                <a:cs typeface="+mn-cs"/>
              </a:rPr>
              <a:t>mediation</a:t>
            </a:r>
            <a:r>
              <a:rPr lang="it-IT" sz="2800" dirty="0">
                <a:latin typeface="+mn-lt"/>
                <a:ea typeface="+mn-ea"/>
                <a:cs typeface="+mn-cs"/>
              </a:rPr>
              <a:t> in the </a:t>
            </a:r>
            <a:r>
              <a:rPr lang="it-IT" sz="2800" dirty="0" err="1">
                <a:latin typeface="+mn-lt"/>
                <a:ea typeface="+mn-ea"/>
                <a:cs typeface="+mn-cs"/>
              </a:rPr>
              <a:t>insurance</a:t>
            </a:r>
            <a:r>
              <a:rPr lang="it-IT" sz="2800" dirty="0">
                <a:latin typeface="+mn-lt"/>
                <a:ea typeface="+mn-ea"/>
                <a:cs typeface="+mn-cs"/>
              </a:rPr>
              <a:t> </a:t>
            </a:r>
            <a:r>
              <a:rPr lang="it-IT" sz="2800" dirty="0" err="1">
                <a:latin typeface="+mn-lt"/>
                <a:ea typeface="+mn-ea"/>
                <a:cs typeface="+mn-cs"/>
              </a:rPr>
              <a:t>sector</a:t>
            </a:r>
            <a:r>
              <a:rPr lang="it-IT" sz="2800" dirty="0">
                <a:latin typeface="+mn-lt"/>
                <a:ea typeface="+mn-ea"/>
                <a:cs typeface="+mn-cs"/>
              </a:rPr>
              <a:t/>
            </a:r>
            <a:br>
              <a:rPr lang="it-IT" sz="2800" dirty="0">
                <a:latin typeface="+mn-lt"/>
                <a:ea typeface="+mn-ea"/>
                <a:cs typeface="+mn-cs"/>
              </a:rPr>
            </a:br>
            <a:endParaRPr lang="it-IT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it-IT" sz="1800" dirty="0" err="1" smtClean="0"/>
              <a:t>Cost</a:t>
            </a:r>
            <a:r>
              <a:rPr lang="it-IT" sz="1800" dirty="0" smtClean="0"/>
              <a:t> </a:t>
            </a:r>
            <a:r>
              <a:rPr lang="it-IT" sz="1800" dirty="0" err="1" smtClean="0"/>
              <a:t>reduction</a:t>
            </a:r>
            <a:r>
              <a:rPr lang="it-IT" sz="1800" dirty="0" smtClean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 smtClean="0"/>
              <a:t>Continuation of </a:t>
            </a:r>
            <a:r>
              <a:rPr lang="en-US" sz="1800" dirty="0"/>
              <a:t>the existing contractual relationship</a:t>
            </a:r>
            <a:endParaRPr lang="it-IT" sz="1800" dirty="0"/>
          </a:p>
          <a:p>
            <a:pPr marL="514350" indent="-514350">
              <a:buFont typeface="+mj-lt"/>
              <a:buAutoNum type="alphaLcPeriod"/>
            </a:pPr>
            <a:r>
              <a:rPr lang="it-IT" sz="1800" dirty="0" err="1" smtClean="0"/>
              <a:t>Tax</a:t>
            </a:r>
            <a:r>
              <a:rPr lang="it-IT" sz="1800" dirty="0" smtClean="0"/>
              <a:t> benefits</a:t>
            </a:r>
            <a:r>
              <a:rPr lang="it-IT" sz="1800" dirty="0"/>
              <a:t> </a:t>
            </a:r>
            <a:r>
              <a:rPr lang="it-IT" sz="1800" dirty="0" smtClean="0"/>
              <a:t>(</a:t>
            </a:r>
            <a:r>
              <a:rPr lang="it-IT" sz="1800" dirty="0" err="1"/>
              <a:t>o</a:t>
            </a:r>
            <a:r>
              <a:rPr lang="it-IT" sz="1800" dirty="0" err="1" smtClean="0"/>
              <a:t>nly</a:t>
            </a:r>
            <a:r>
              <a:rPr lang="it-IT" sz="1800" dirty="0" smtClean="0"/>
              <a:t> </a:t>
            </a:r>
            <a:r>
              <a:rPr lang="it-IT" sz="1800" dirty="0" err="1" smtClean="0"/>
              <a:t>available</a:t>
            </a:r>
            <a:r>
              <a:rPr lang="it-IT" sz="1800" dirty="0" smtClean="0"/>
              <a:t> for </a:t>
            </a:r>
            <a:r>
              <a:rPr lang="it-IT" sz="1800" dirty="0" err="1" smtClean="0"/>
              <a:t>mediation</a:t>
            </a:r>
            <a:r>
              <a:rPr lang="it-IT" sz="1800" dirty="0" smtClean="0"/>
              <a:t>)</a:t>
            </a:r>
          </a:p>
          <a:p>
            <a:pPr marL="0" indent="0">
              <a:buNone/>
            </a:pPr>
            <a:endParaRPr lang="it-IT" sz="1800" dirty="0" smtClean="0"/>
          </a:p>
          <a:p>
            <a:pPr lvl="1">
              <a:buFont typeface="Wingdings" charset="2"/>
              <a:buChar char="q"/>
            </a:pPr>
            <a:r>
              <a:rPr lang="en-US" sz="1800" dirty="0"/>
              <a:t>Exemption from stamp duties or any other legal expenditure or </a:t>
            </a:r>
            <a:r>
              <a:rPr lang="en-US" sz="1800" dirty="0" smtClean="0"/>
              <a:t>taxes</a:t>
            </a:r>
            <a:endParaRPr lang="it-IT" sz="1800" dirty="0"/>
          </a:p>
          <a:p>
            <a:pPr lvl="1">
              <a:buFont typeface="Wingdings" charset="2"/>
              <a:buChar char="q"/>
            </a:pPr>
            <a:r>
              <a:rPr lang="en-US" sz="1800" dirty="0"/>
              <a:t>Exemption from any registration tax on any conciliation agreement within 50.000 Euro;</a:t>
            </a:r>
            <a:endParaRPr lang="it-IT" sz="1800" dirty="0"/>
          </a:p>
          <a:p>
            <a:pPr lvl="1">
              <a:buFont typeface="Wingdings" charset="2"/>
              <a:buChar char="q"/>
            </a:pPr>
            <a:r>
              <a:rPr lang="en-US" sz="1800" dirty="0"/>
              <a:t>Tax credit amounting to 500 euro related to the mediation fees due to the mediation </a:t>
            </a:r>
            <a:r>
              <a:rPr lang="en-US" sz="1800" dirty="0" err="1"/>
              <a:t>organisation</a:t>
            </a:r>
            <a:r>
              <a:rPr lang="en-US" sz="1800" dirty="0"/>
              <a:t> (reduced to 50% in case the mediation fails)</a:t>
            </a:r>
            <a:endParaRPr lang="it-IT" sz="1800" dirty="0" smtClean="0"/>
          </a:p>
          <a:p>
            <a:pPr>
              <a:buFont typeface="Wingdings" charset="2"/>
              <a:buChar char="q"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88624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ADR in </a:t>
            </a:r>
            <a:r>
              <a:rPr lang="it-IT" sz="4000" b="1" dirty="0" err="1" smtClean="0"/>
              <a:t>European</a:t>
            </a:r>
            <a:r>
              <a:rPr lang="it-IT" sz="4000" b="1" dirty="0" smtClean="0"/>
              <a:t> Union	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47102" y="1340768"/>
            <a:ext cx="891316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European Union has adopted different regulatory rules to </a:t>
            </a:r>
            <a:r>
              <a:rPr lang="en-US" sz="2000" dirty="0" err="1"/>
              <a:t>favour</a:t>
            </a:r>
            <a:r>
              <a:rPr lang="en-US" sz="2000" dirty="0"/>
              <a:t> the introduction of ADR mechanisms within the Member States among </a:t>
            </a:r>
            <a:r>
              <a:rPr lang="en-US" sz="2000" dirty="0" smtClean="0"/>
              <a:t>which:</a:t>
            </a:r>
          </a:p>
          <a:p>
            <a:pPr marL="0" indent="0">
              <a:buNone/>
            </a:pPr>
            <a:r>
              <a:rPr lang="en-US" sz="2000" u="sng" dirty="0" smtClean="0"/>
              <a:t>General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Directive 2008/52/EC on certain aspects of mediation in civil and commercial matters</a:t>
            </a:r>
            <a:r>
              <a:rPr lang="en-US" sz="2000" dirty="0" smtClean="0"/>
              <a:t>,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Directive 2013/11/EU on </a:t>
            </a:r>
            <a:r>
              <a:rPr lang="en-US" sz="2000" dirty="0" smtClean="0"/>
              <a:t>Alternative </a:t>
            </a:r>
            <a:r>
              <a:rPr lang="en-US" sz="2000" dirty="0"/>
              <a:t>D</a:t>
            </a:r>
            <a:r>
              <a:rPr lang="en-US" sz="2000" dirty="0" smtClean="0"/>
              <a:t>ispute </a:t>
            </a:r>
            <a:r>
              <a:rPr lang="en-US" sz="2000" dirty="0"/>
              <a:t>R</a:t>
            </a:r>
            <a:r>
              <a:rPr lang="en-US" sz="2000" dirty="0" smtClean="0"/>
              <a:t>esolution </a:t>
            </a:r>
            <a:r>
              <a:rPr lang="en-US" sz="2000" dirty="0"/>
              <a:t>for consumer </a:t>
            </a:r>
            <a:r>
              <a:rPr lang="en-US" sz="2000" dirty="0" smtClean="0"/>
              <a:t>disputes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Regulation No 524/2013 on </a:t>
            </a:r>
            <a:r>
              <a:rPr lang="en-US" sz="2000" dirty="0" smtClean="0"/>
              <a:t>Online </a:t>
            </a:r>
            <a:r>
              <a:rPr lang="en-US" sz="2000" dirty="0"/>
              <a:t>D</a:t>
            </a:r>
            <a:r>
              <a:rPr lang="en-US" sz="2000" dirty="0" smtClean="0"/>
              <a:t>ispute Resolution </a:t>
            </a:r>
            <a:r>
              <a:rPr lang="en-US" sz="2000" dirty="0"/>
              <a:t>for consumer </a:t>
            </a:r>
            <a:r>
              <a:rPr lang="en-US" sz="2000" dirty="0" smtClean="0"/>
              <a:t>disputes.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Insurance sector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Directive </a:t>
            </a:r>
            <a:r>
              <a:rPr lang="en-US" sz="2000" dirty="0"/>
              <a:t>2002/92/EC on </a:t>
            </a:r>
            <a:r>
              <a:rPr lang="en-US" sz="2000" dirty="0" smtClean="0"/>
              <a:t>Insurance Mediation (IMD) </a:t>
            </a:r>
            <a:endParaRPr lang="en-US" sz="2000" dirty="0"/>
          </a:p>
          <a:p>
            <a:pPr lvl="1">
              <a:buFont typeface="Wingdings" charset="2"/>
              <a:buChar char="Ø"/>
            </a:pPr>
            <a:r>
              <a:rPr lang="en-US" sz="2000" dirty="0" smtClean="0"/>
              <a:t>proposal to reform this Directive (IMD2</a:t>
            </a:r>
            <a:r>
              <a:rPr lang="en-US" sz="3400" dirty="0" smtClean="0"/>
              <a:t>)</a:t>
            </a:r>
            <a:r>
              <a:rPr lang="it-IT" sz="34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2013 ADR Directive 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>
              <a:buFont typeface="Wingdings" charset="2"/>
              <a:buChar char="u"/>
            </a:pPr>
            <a:r>
              <a:rPr lang="en-US" sz="2000" dirty="0"/>
              <a:t>The 2013 ADR </a:t>
            </a:r>
            <a:r>
              <a:rPr lang="en-US" sz="2000" dirty="0" smtClean="0"/>
              <a:t>Directive </a:t>
            </a:r>
            <a:r>
              <a:rPr lang="en-US" sz="2000" dirty="0" smtClean="0"/>
              <a:t>should apply to disputes between </a:t>
            </a:r>
            <a:r>
              <a:rPr lang="en-US" sz="2000" b="1" dirty="0" smtClean="0"/>
              <a:t>consumers and traders </a:t>
            </a:r>
            <a:r>
              <a:rPr lang="en-US" sz="2000" dirty="0" smtClean="0"/>
              <a:t>concerning contractual </a:t>
            </a:r>
            <a:r>
              <a:rPr lang="en-US" sz="2000" dirty="0" err="1" smtClean="0"/>
              <a:t>obbligations</a:t>
            </a:r>
            <a:r>
              <a:rPr lang="en-US" sz="2000" dirty="0" smtClean="0"/>
              <a:t> stemming from sales or services contracts</a:t>
            </a:r>
          </a:p>
          <a:p>
            <a:pPr lvl="1" algn="just">
              <a:buFont typeface="Wingdings" charset="2"/>
              <a:buChar char="u"/>
            </a:pPr>
            <a:r>
              <a:rPr lang="en-US" sz="2000" dirty="0" smtClean="0"/>
              <a:t>It intends </a:t>
            </a:r>
            <a:r>
              <a:rPr lang="en-US" sz="2000" dirty="0"/>
              <a:t>to provide </a:t>
            </a:r>
            <a:r>
              <a:rPr lang="en-US" sz="2000" b="1" dirty="0"/>
              <a:t>consumers access </a:t>
            </a:r>
            <a:r>
              <a:rPr lang="en-US" sz="2000" dirty="0"/>
              <a:t>to high-quality, transparent, effective and fair </a:t>
            </a:r>
            <a:r>
              <a:rPr lang="en-US" sz="2000" b="1" dirty="0"/>
              <a:t>out-of-court redress mechanisms</a:t>
            </a:r>
            <a:r>
              <a:rPr lang="en-US" sz="2000" dirty="0"/>
              <a:t> against traders no matter they reside in the European Union.  </a:t>
            </a:r>
            <a:endParaRPr lang="en-US" sz="2000" dirty="0" smtClean="0"/>
          </a:p>
          <a:p>
            <a:pPr lvl="1">
              <a:buFont typeface="Wingdings" charset="2"/>
              <a:buChar char="u"/>
            </a:pPr>
            <a:r>
              <a:rPr lang="en-US" sz="2000" dirty="0" smtClean="0"/>
              <a:t>The Directive foresees a </a:t>
            </a:r>
            <a:r>
              <a:rPr lang="en-US" sz="2000" dirty="0"/>
              <a:t>broad spectrum of  ADR techniques </a:t>
            </a:r>
            <a:r>
              <a:rPr lang="en-US" sz="2000" dirty="0" smtClean="0"/>
              <a:t>(facilitative, </a:t>
            </a:r>
            <a:r>
              <a:rPr lang="en-US" sz="2000" dirty="0"/>
              <a:t>evaluative and adjudicative processes) </a:t>
            </a:r>
            <a:endParaRPr lang="en-US" sz="2000" dirty="0" smtClean="0"/>
          </a:p>
          <a:p>
            <a:pPr lvl="1">
              <a:buFont typeface="Wingdings" charset="2"/>
              <a:buChar char="u"/>
            </a:pPr>
            <a:r>
              <a:rPr lang="en-US" sz="2000" dirty="0" smtClean="0"/>
              <a:t>The </a:t>
            </a:r>
            <a:r>
              <a:rPr lang="en-US" sz="2000" dirty="0"/>
              <a:t>Member States are required to implement </a:t>
            </a:r>
            <a:r>
              <a:rPr lang="en-US" sz="2000" dirty="0" smtClean="0"/>
              <a:t>the ADR Directive within </a:t>
            </a:r>
            <a:r>
              <a:rPr lang="en-US" sz="2000" dirty="0"/>
              <a:t>9 July 2015, </a:t>
            </a:r>
            <a:endParaRPr lang="en-US" sz="2000" dirty="0" smtClean="0"/>
          </a:p>
          <a:p>
            <a:pPr lvl="2">
              <a:buFont typeface="Wingdings" charset="2"/>
              <a:buChar char="q"/>
            </a:pPr>
            <a:r>
              <a:rPr lang="en-US" sz="1800" dirty="0" smtClean="0"/>
              <a:t>The </a:t>
            </a:r>
            <a:r>
              <a:rPr lang="en-US" sz="1800" dirty="0"/>
              <a:t>Italian Government has already </a:t>
            </a:r>
            <a:r>
              <a:rPr lang="en-US" sz="1800" b="1" dirty="0"/>
              <a:t>prepared a proposal for a legislative decree i</a:t>
            </a:r>
            <a:r>
              <a:rPr lang="en-US" sz="1800" dirty="0"/>
              <a:t>mplementing the 2013 ADR Directive which will amend article </a:t>
            </a:r>
            <a:r>
              <a:rPr lang="en-US" sz="1800" b="1" dirty="0"/>
              <a:t>141 of the Italian Consumer Code</a:t>
            </a:r>
            <a:r>
              <a:rPr lang="it-IT" sz="1800" b="1" dirty="0"/>
              <a:t> </a:t>
            </a:r>
            <a:r>
              <a:rPr lang="it-IT" sz="1800" b="1" dirty="0" smtClean="0"/>
              <a:t>. </a:t>
            </a:r>
          </a:p>
          <a:p>
            <a:pPr lvl="2">
              <a:buFont typeface="Wingdings" charset="2"/>
              <a:buChar char="q"/>
            </a:pPr>
            <a:r>
              <a:rPr lang="it-IT" sz="1800" dirty="0" err="1" smtClean="0"/>
              <a:t>Only</a:t>
            </a:r>
            <a:r>
              <a:rPr lang="it-IT" sz="1800" dirty="0" smtClean="0"/>
              <a:t> the </a:t>
            </a:r>
            <a:r>
              <a:rPr lang="it-IT" sz="1800" dirty="0" err="1" smtClean="0"/>
              <a:t>facilitative</a:t>
            </a:r>
            <a:r>
              <a:rPr lang="it-IT" sz="1800" dirty="0" smtClean="0"/>
              <a:t> ad </a:t>
            </a:r>
            <a:r>
              <a:rPr lang="it-IT" sz="1800" dirty="0" err="1" smtClean="0"/>
              <a:t>evaluative</a:t>
            </a:r>
            <a:r>
              <a:rPr lang="it-IT" sz="1800" dirty="0" smtClean="0"/>
              <a:t> </a:t>
            </a:r>
            <a:r>
              <a:rPr lang="it-IT" sz="1800" dirty="0" err="1" smtClean="0"/>
              <a:t>procedures</a:t>
            </a:r>
            <a:r>
              <a:rPr lang="it-IT" sz="1800" dirty="0" smtClean="0"/>
              <a:t> </a:t>
            </a:r>
            <a:r>
              <a:rPr lang="it-IT" sz="1800" dirty="0" err="1" smtClean="0"/>
              <a:t>have</a:t>
            </a:r>
            <a:r>
              <a:rPr lang="it-IT" sz="1800" dirty="0" smtClean="0"/>
              <a:t> </a:t>
            </a:r>
            <a:r>
              <a:rPr lang="it-IT" sz="1800" dirty="0" err="1" smtClean="0"/>
              <a:t>been</a:t>
            </a:r>
            <a:r>
              <a:rPr lang="it-IT" sz="1800" dirty="0" smtClean="0"/>
              <a:t> </a:t>
            </a:r>
            <a:r>
              <a:rPr lang="it-IT" sz="1800" dirty="0" err="1" smtClean="0"/>
              <a:t>considered</a:t>
            </a:r>
            <a:endParaRPr lang="it-IT" sz="1800" dirty="0" smtClean="0"/>
          </a:p>
          <a:p>
            <a:pPr lvl="2">
              <a:buFont typeface="Wingdings" charset="2"/>
              <a:buChar char="q"/>
            </a:pPr>
            <a:r>
              <a:rPr lang="en-US" sz="1800" dirty="0" smtClean="0"/>
              <a:t>The </a:t>
            </a:r>
            <a:r>
              <a:rPr lang="en-US" sz="1800" dirty="0"/>
              <a:t>proposal has used the </a:t>
            </a:r>
            <a:r>
              <a:rPr lang="it-IT" sz="1800" b="1" dirty="0" err="1"/>
              <a:t>italian</a:t>
            </a:r>
            <a:r>
              <a:rPr lang="it-IT" sz="1800" b="1" dirty="0"/>
              <a:t> joint </a:t>
            </a:r>
            <a:r>
              <a:rPr lang="it-IT" sz="1800" b="1" dirty="0" err="1"/>
              <a:t>conciliation</a:t>
            </a:r>
            <a:r>
              <a:rPr lang="it-IT" sz="1800" b="1" dirty="0"/>
              <a:t> </a:t>
            </a:r>
            <a:r>
              <a:rPr lang="it-IT" sz="1800" dirty="0"/>
              <a:t>model </a:t>
            </a:r>
            <a:r>
              <a:rPr lang="it-IT" sz="1800" dirty="0" err="1"/>
              <a:t>between</a:t>
            </a:r>
            <a:r>
              <a:rPr lang="it-IT" sz="1800" dirty="0"/>
              <a:t> the consumer </a:t>
            </a:r>
            <a:r>
              <a:rPr lang="it-IT" sz="1800" dirty="0" err="1"/>
              <a:t>protection</a:t>
            </a:r>
            <a:r>
              <a:rPr lang="it-IT" sz="1800" dirty="0"/>
              <a:t> </a:t>
            </a:r>
            <a:r>
              <a:rPr lang="it-IT" sz="1800" dirty="0" err="1"/>
              <a:t>associations</a:t>
            </a:r>
            <a:r>
              <a:rPr lang="it-IT" sz="1800" dirty="0"/>
              <a:t> and commercial companies </a:t>
            </a:r>
            <a:r>
              <a:rPr lang="it-IT" sz="1800" dirty="0" err="1"/>
              <a:t>as</a:t>
            </a:r>
            <a:r>
              <a:rPr lang="it-IT" sz="1800" dirty="0"/>
              <a:t> </a:t>
            </a:r>
            <a:r>
              <a:rPr lang="it-IT" sz="1800" dirty="0" err="1"/>
              <a:t>reference</a:t>
            </a:r>
            <a:r>
              <a:rPr lang="it-IT" sz="18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368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ADR Methods introduced by the </a:t>
            </a:r>
            <a:r>
              <a:rPr lang="en-US" sz="3600" b="1" dirty="0" err="1" smtClean="0"/>
              <a:t>italian</a:t>
            </a:r>
            <a:r>
              <a:rPr lang="en-US" sz="3600" b="1" dirty="0" smtClean="0"/>
              <a:t> legislator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b="1" u="sng" dirty="0"/>
              <a:t>M</a:t>
            </a:r>
            <a:r>
              <a:rPr lang="en-US" sz="1800" b="1" u="sng" dirty="0" smtClean="0"/>
              <a:t>ediation </a:t>
            </a:r>
            <a:r>
              <a:rPr lang="en-US" sz="1800" b="1" u="sng" dirty="0"/>
              <a:t>with the aim to enter into a conciliation agreement in civil and commercial </a:t>
            </a:r>
            <a:r>
              <a:rPr lang="en-US" sz="1800" b="1" u="sng" dirty="0" smtClean="0"/>
              <a:t>matters</a:t>
            </a:r>
            <a:r>
              <a:rPr lang="en-US" sz="1800" b="1" dirty="0" smtClean="0"/>
              <a:t> </a:t>
            </a:r>
            <a:r>
              <a:rPr lang="en-US" sz="1800" dirty="0" smtClean="0"/>
              <a:t> (regulated by the Legislative </a:t>
            </a:r>
            <a:r>
              <a:rPr lang="en-US" sz="1800" b="1" dirty="0" smtClean="0"/>
              <a:t>Decree No. 28/2010 </a:t>
            </a:r>
            <a:r>
              <a:rPr lang="en-US" sz="1800" dirty="0" smtClean="0"/>
              <a:t>which has implemented the above mentioned Directive 2008/52/EC on certain aspects of mediation in civil and commercial matters); </a:t>
            </a:r>
            <a:endParaRPr lang="it-IT" sz="18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b="1" u="sng" dirty="0" smtClean="0"/>
              <a:t>Assisted </a:t>
            </a:r>
            <a:r>
              <a:rPr lang="en-US" sz="1800" b="1" u="sng" dirty="0"/>
              <a:t>negotiation procedure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/>
              <a:t>introduced by Law Decree No. 132/</a:t>
            </a:r>
            <a:r>
              <a:rPr lang="en-US" sz="1800" dirty="0" smtClean="0"/>
              <a:t>2014)</a:t>
            </a:r>
            <a:endParaRPr lang="en-US" sz="1800" dirty="0"/>
          </a:p>
          <a:p>
            <a:pPr marL="800100" lvl="1" indent="-342900" algn="just">
              <a:buFont typeface="+mj-lt"/>
              <a:buAutoNum type="arabicPeriod"/>
            </a:pPr>
            <a:r>
              <a:rPr lang="it-IT" sz="1800" b="1" u="sng" dirty="0" err="1"/>
              <a:t>Prosecution</a:t>
            </a:r>
            <a:r>
              <a:rPr lang="it-IT" sz="1800" b="1" u="sng" dirty="0"/>
              <a:t> of the </a:t>
            </a:r>
            <a:r>
              <a:rPr lang="it-IT" sz="1800" b="1" u="sng" dirty="0" err="1"/>
              <a:t>legal</a:t>
            </a:r>
            <a:r>
              <a:rPr lang="it-IT" sz="1800" b="1" u="sng" dirty="0"/>
              <a:t> </a:t>
            </a:r>
            <a:r>
              <a:rPr lang="it-IT" sz="1800" b="1" u="sng" dirty="0" err="1"/>
              <a:t>proceedings</a:t>
            </a:r>
            <a:r>
              <a:rPr lang="it-IT" sz="1800" b="1" u="sng" dirty="0"/>
              <a:t> in </a:t>
            </a:r>
            <a:r>
              <a:rPr lang="it-IT" sz="1800" b="1" u="sng" dirty="0" err="1" smtClean="0"/>
              <a:t>arbitration</a:t>
            </a:r>
            <a:r>
              <a:rPr lang="it-IT" sz="1800" dirty="0" smtClean="0"/>
              <a:t>: </a:t>
            </a:r>
            <a:r>
              <a:rPr lang="en-US" sz="1800" dirty="0" smtClean="0"/>
              <a:t>(introduced </a:t>
            </a:r>
            <a:r>
              <a:rPr lang="en-US" sz="1800" dirty="0"/>
              <a:t>by Law Decree No. 132/2014). </a:t>
            </a:r>
            <a:endParaRPr lang="en-US" sz="1800" dirty="0" smtClean="0"/>
          </a:p>
          <a:p>
            <a:pPr marL="457200" lvl="1" indent="0" algn="just">
              <a:buNone/>
            </a:pPr>
            <a:endParaRPr lang="en-US" sz="1800" dirty="0" smtClean="0"/>
          </a:p>
          <a:p>
            <a:pPr marL="457200" lvl="1" indent="0" algn="just">
              <a:buNone/>
            </a:pPr>
            <a:r>
              <a:rPr lang="en-US" sz="1800" u="sng" dirty="0" smtClean="0"/>
              <a:t>Purpose</a:t>
            </a:r>
          </a:p>
          <a:p>
            <a:pPr marL="457200" lvl="1" indent="0" algn="just">
              <a:buNone/>
            </a:pPr>
            <a:r>
              <a:rPr lang="en-US" sz="1800" b="1" dirty="0" smtClean="0"/>
              <a:t>reduce </a:t>
            </a:r>
            <a:r>
              <a:rPr lang="en-US" sz="1800" b="1" dirty="0"/>
              <a:t>the high degree of congestion </a:t>
            </a:r>
            <a:r>
              <a:rPr lang="en-US" sz="1800" dirty="0"/>
              <a:t>in the </a:t>
            </a:r>
            <a:r>
              <a:rPr lang="en-US" sz="1800" dirty="0" smtClean="0"/>
              <a:t>courts, </a:t>
            </a:r>
            <a:r>
              <a:rPr lang="en-US" sz="1800" dirty="0"/>
              <a:t>while at the same time offering </a:t>
            </a:r>
            <a:r>
              <a:rPr lang="en-US" sz="1800" b="1" dirty="0"/>
              <a:t>efficient </a:t>
            </a:r>
            <a:r>
              <a:rPr lang="en-US" sz="1800" dirty="0"/>
              <a:t>out-of-court redress mechanisms, </a:t>
            </a:r>
            <a:r>
              <a:rPr lang="en-US" sz="1800" b="1" dirty="0"/>
              <a:t>complementary</a:t>
            </a:r>
            <a:r>
              <a:rPr lang="en-US" sz="1800" dirty="0"/>
              <a:t> to the ordinary court </a:t>
            </a:r>
            <a:r>
              <a:rPr lang="en-US" sz="1800" dirty="0" smtClean="0"/>
              <a:t>system</a:t>
            </a:r>
            <a:endParaRPr lang="it-IT" sz="1800" dirty="0"/>
          </a:p>
          <a:p>
            <a:pPr marL="457200" lvl="1" indent="0">
              <a:buNone/>
            </a:pPr>
            <a:endParaRPr lang="en-US" sz="2000" b="1" dirty="0" smtClean="0"/>
          </a:p>
          <a:p>
            <a:pPr lvl="2">
              <a:buNone/>
            </a:pPr>
            <a:endParaRPr lang="en-US" sz="1600" dirty="0" smtClean="0"/>
          </a:p>
          <a:p>
            <a:pPr lvl="2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Wingdings" pitchFamily="2" charset="2"/>
              <a:buChar char="Ø"/>
            </a:pPr>
            <a:endParaRPr lang="it-IT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Mediation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u="sng" dirty="0" smtClean="0"/>
              <a:t>Introduction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200" dirty="0" smtClean="0"/>
              <a:t>ADR </a:t>
            </a:r>
            <a:r>
              <a:rPr lang="en-US" sz="2200" b="1" dirty="0" smtClean="0"/>
              <a:t>mechanism </a:t>
            </a:r>
            <a:r>
              <a:rPr lang="en-US" sz="2200" dirty="0"/>
              <a:t>in front of a </a:t>
            </a:r>
            <a:r>
              <a:rPr lang="en-US" sz="2200" b="1" dirty="0"/>
              <a:t>neutral</a:t>
            </a:r>
            <a:r>
              <a:rPr lang="en-US" sz="2200" dirty="0"/>
              <a:t> </a:t>
            </a:r>
            <a:r>
              <a:rPr lang="en-US" sz="2200" dirty="0" smtClean="0"/>
              <a:t>party </a:t>
            </a:r>
            <a:r>
              <a:rPr lang="en-US" sz="2200" dirty="0"/>
              <a:t>who has </a:t>
            </a:r>
            <a:r>
              <a:rPr lang="en-US" sz="2200" dirty="0" smtClean="0"/>
              <a:t>the aim </a:t>
            </a:r>
            <a:r>
              <a:rPr lang="en-US" sz="2200" dirty="0"/>
              <a:t>to </a:t>
            </a:r>
            <a:r>
              <a:rPr lang="en-US" sz="2200" b="1" dirty="0"/>
              <a:t>facilitate</a:t>
            </a:r>
            <a:r>
              <a:rPr lang="en-US" sz="2200" dirty="0"/>
              <a:t> the discussions between litigating parties and to </a:t>
            </a:r>
            <a:r>
              <a:rPr lang="en-US" sz="2200" dirty="0" smtClean="0"/>
              <a:t>either : </a:t>
            </a:r>
          </a:p>
          <a:p>
            <a:pPr marL="1314450" lvl="2" indent="-400050" algn="just">
              <a:buAutoNum type="romanLcParenR"/>
            </a:pPr>
            <a:r>
              <a:rPr lang="en-US" sz="1800" dirty="0" smtClean="0"/>
              <a:t>guide </a:t>
            </a:r>
            <a:r>
              <a:rPr lang="en-US" sz="1800" dirty="0" smtClean="0"/>
              <a:t>and support the </a:t>
            </a:r>
            <a:r>
              <a:rPr lang="en-US" sz="1800" dirty="0" smtClean="0"/>
              <a:t>parties </a:t>
            </a:r>
            <a:r>
              <a:rPr lang="en-US" sz="1800" dirty="0"/>
              <a:t>in finding a </a:t>
            </a:r>
            <a:r>
              <a:rPr lang="en-US" sz="1800" dirty="0" smtClean="0"/>
              <a:t>conciliation agreement (</a:t>
            </a:r>
            <a:r>
              <a:rPr lang="en-US" sz="1800" i="1" dirty="0" smtClean="0"/>
              <a:t>facilitative mediation</a:t>
            </a:r>
            <a:r>
              <a:rPr lang="en-US" sz="1800" dirty="0" smtClean="0"/>
              <a:t>); </a:t>
            </a:r>
            <a:r>
              <a:rPr lang="en-US" sz="1800" dirty="0"/>
              <a:t>or </a:t>
            </a:r>
            <a:endParaRPr lang="en-US" sz="1800" dirty="0" smtClean="0"/>
          </a:p>
          <a:p>
            <a:pPr marL="1314450" lvl="2" indent="-400050" algn="just">
              <a:buAutoNum type="romanLcParenR"/>
            </a:pPr>
            <a:r>
              <a:rPr lang="en-US" sz="1800" dirty="0" smtClean="0"/>
              <a:t>to </a:t>
            </a:r>
            <a:r>
              <a:rPr lang="en-US" sz="1800" b="1" dirty="0"/>
              <a:t>propose</a:t>
            </a:r>
            <a:r>
              <a:rPr lang="en-US" sz="1800" dirty="0"/>
              <a:t> </a:t>
            </a:r>
            <a:r>
              <a:rPr lang="en-US" sz="1800" dirty="0" smtClean="0"/>
              <a:t>a conciliation agreement (</a:t>
            </a:r>
            <a:r>
              <a:rPr lang="en-US" sz="1800" i="1" dirty="0"/>
              <a:t>evaluative </a:t>
            </a:r>
            <a:r>
              <a:rPr lang="en-US" sz="1800" i="1" dirty="0" smtClean="0"/>
              <a:t>mediation</a:t>
            </a:r>
            <a:r>
              <a:rPr lang="en-US" sz="1800" dirty="0" smtClean="0"/>
              <a:t>).</a:t>
            </a:r>
            <a:endParaRPr lang="en-US" sz="1800" dirty="0"/>
          </a:p>
          <a:p>
            <a:pPr lvl="1" algn="just">
              <a:buFont typeface="Courier New" pitchFamily="49" charset="0"/>
              <a:buChar char="o"/>
            </a:pPr>
            <a:r>
              <a:rPr lang="en-US" sz="2200" dirty="0" smtClean="0"/>
              <a:t>The conciliation agreement </a:t>
            </a:r>
            <a:r>
              <a:rPr lang="en-US" sz="2200" dirty="0"/>
              <a:t>will </a:t>
            </a:r>
            <a:r>
              <a:rPr lang="en-US" sz="2200" b="1" dirty="0"/>
              <a:t>not be considered a three party act</a:t>
            </a:r>
            <a:r>
              <a:rPr lang="en-US" sz="2200" dirty="0"/>
              <a:t> but an agreement </a:t>
            </a:r>
            <a:r>
              <a:rPr lang="en-US" sz="2200" dirty="0" smtClean="0"/>
              <a:t>between the parties.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it-IT" u="sng" dirty="0" err="1"/>
              <a:t>Cooperation</a:t>
            </a:r>
            <a:r>
              <a:rPr lang="it-IT" u="sng" dirty="0"/>
              <a:t> game </a:t>
            </a:r>
            <a:endParaRPr lang="en-US" u="sng" dirty="0"/>
          </a:p>
          <a:p>
            <a:pPr lvl="1" algn="just">
              <a:buFont typeface="Courier New" pitchFamily="49" charset="0"/>
              <a:buChar char="o"/>
            </a:pPr>
            <a:r>
              <a:rPr lang="en-US" sz="1800" dirty="0" smtClean="0"/>
              <a:t> </a:t>
            </a:r>
            <a:r>
              <a:rPr lang="en-US" sz="2200" dirty="0"/>
              <a:t>generates a positive result for both parties. </a:t>
            </a:r>
          </a:p>
          <a:p>
            <a:pPr marL="857250" lvl="2" indent="0" algn="just">
              <a:buNone/>
            </a:pPr>
            <a:r>
              <a:rPr lang="en-US" sz="1800" dirty="0"/>
              <a:t>No winning no losing party but two winning parties to an extent different from the one expected</a:t>
            </a:r>
            <a:r>
              <a:rPr lang="it-IT" sz="1800" dirty="0"/>
              <a:t> (game </a:t>
            </a:r>
            <a:r>
              <a:rPr lang="it-IT" sz="1800" dirty="0" err="1"/>
              <a:t>theory</a:t>
            </a:r>
            <a:r>
              <a:rPr lang="it-IT" sz="1800" dirty="0"/>
              <a:t>)</a:t>
            </a:r>
          </a:p>
          <a:p>
            <a:pPr marL="857250" lvl="2" indent="0" algn="just">
              <a:buNone/>
            </a:pPr>
            <a:endParaRPr lang="it-IT" sz="1800" dirty="0"/>
          </a:p>
          <a:p>
            <a:pPr>
              <a:buFont typeface="Courier New" pitchFamily="49" charset="0"/>
              <a:buChar char="o"/>
            </a:pPr>
            <a:endParaRPr lang="en-US" sz="1800" i="1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48478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2. Mediation in Italy 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2200" u="sng" dirty="0" smtClean="0"/>
              <a:t>(</a:t>
            </a:r>
            <a:r>
              <a:rPr lang="en-US" sz="2200" dirty="0" smtClean="0"/>
              <a:t>Legislative Decree No. 28/2010 and Law Decree No. 69/2013</a:t>
            </a:r>
            <a:r>
              <a:rPr lang="it-IT" sz="2200" dirty="0" smtClean="0"/>
              <a:t> </a:t>
            </a:r>
            <a:r>
              <a:rPr lang="it-IT" sz="2800" dirty="0" smtClean="0"/>
              <a:t>)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363272" cy="4853136"/>
          </a:xfrm>
        </p:spPr>
        <p:txBody>
          <a:bodyPr>
            <a:noAutofit/>
          </a:bodyPr>
          <a:lstStyle/>
          <a:p>
            <a:pPr marL="342900" lvl="1" indent="-342900">
              <a:buFont typeface="Wingdings" pitchFamily="2" charset="2"/>
              <a:buChar char="Ø"/>
            </a:pPr>
            <a:r>
              <a:rPr lang="it-IT" u="sng" dirty="0" err="1"/>
              <a:t>Features</a:t>
            </a:r>
            <a:r>
              <a:rPr lang="it-IT" u="sng" dirty="0"/>
              <a:t> </a:t>
            </a:r>
            <a:endParaRPr lang="en-US" u="sng" dirty="0"/>
          </a:p>
          <a:p>
            <a:pPr marL="457200" indent="-457200">
              <a:buAutoNum type="alphaLcPeriod"/>
            </a:pPr>
            <a:endParaRPr lang="en-US" sz="1600" dirty="0" smtClean="0"/>
          </a:p>
          <a:p>
            <a:pPr marL="457200" indent="-457200">
              <a:buAutoNum type="alphaLcPeriod"/>
            </a:pPr>
            <a:r>
              <a:rPr lang="en-US" sz="1800" dirty="0" smtClean="0"/>
              <a:t>“</a:t>
            </a:r>
            <a:r>
              <a:rPr lang="en-US" sz="1800" b="1" dirty="0" smtClean="0"/>
              <a:t>Administered” mediation</a:t>
            </a:r>
            <a:r>
              <a:rPr lang="en-US" sz="1800" dirty="0" smtClean="0"/>
              <a:t> </a:t>
            </a:r>
            <a:r>
              <a:rPr lang="en-US" sz="1600" dirty="0" smtClean="0"/>
              <a:t>: entrusted </a:t>
            </a:r>
            <a:r>
              <a:rPr lang="en-US" sz="1600" dirty="0"/>
              <a:t>to a mediation organizations </a:t>
            </a:r>
            <a:r>
              <a:rPr lang="en-US" sz="1600" dirty="0" smtClean="0"/>
              <a:t>with specific professional requirements enrolled </a:t>
            </a:r>
            <a:r>
              <a:rPr lang="en-US" sz="1600" dirty="0"/>
              <a:t>in </a:t>
            </a:r>
            <a:r>
              <a:rPr lang="en-US" sz="1600" b="1" dirty="0"/>
              <a:t>a special </a:t>
            </a:r>
            <a:r>
              <a:rPr lang="en-US" sz="1600" b="1" dirty="0" smtClean="0"/>
              <a:t>register. </a:t>
            </a:r>
            <a:endParaRPr lang="it-IT" sz="1600" dirty="0"/>
          </a:p>
          <a:p>
            <a:pPr marL="457200" indent="-457200">
              <a:buAutoNum type="alphaLcPeriod"/>
            </a:pPr>
            <a:endParaRPr lang="it-IT" sz="1600" dirty="0" smtClean="0"/>
          </a:p>
          <a:p>
            <a:pPr marL="457200" indent="-457200">
              <a:buAutoNum type="alphaLcPeriod"/>
            </a:pPr>
            <a:r>
              <a:rPr lang="en-US" sz="1800" b="1" dirty="0" smtClean="0"/>
              <a:t>Different </a:t>
            </a:r>
            <a:r>
              <a:rPr lang="en-US" sz="1800" b="1" dirty="0"/>
              <a:t>forms of </a:t>
            </a:r>
            <a:r>
              <a:rPr lang="en-US" sz="1800" b="1" dirty="0" smtClean="0"/>
              <a:t>out-of-court mediation</a:t>
            </a:r>
            <a:r>
              <a:rPr lang="en-US" sz="1800" b="1" dirty="0"/>
              <a:t>: </a:t>
            </a:r>
            <a:endParaRPr lang="en-US" sz="1800" b="1" dirty="0" smtClean="0"/>
          </a:p>
          <a:p>
            <a:pPr lvl="1">
              <a:buFont typeface="Wingdings" charset="2"/>
              <a:buChar char="q"/>
            </a:pPr>
            <a:r>
              <a:rPr lang="en-US" sz="1600" dirty="0"/>
              <a:t>facilitative mediation;</a:t>
            </a:r>
          </a:p>
          <a:p>
            <a:pPr lvl="1">
              <a:buFont typeface="Wingdings" charset="2"/>
              <a:buChar char="q"/>
            </a:pPr>
            <a:r>
              <a:rPr lang="en-US" sz="1600" dirty="0"/>
              <a:t>evaluative mediation</a:t>
            </a:r>
            <a:r>
              <a:rPr lang="en-US" sz="1600" dirty="0" smtClean="0"/>
              <a:t>;</a:t>
            </a:r>
          </a:p>
          <a:p>
            <a:pPr marL="857250" lvl="2" indent="0">
              <a:buNone/>
            </a:pPr>
            <a:r>
              <a:rPr lang="en-US" sz="1600" dirty="0"/>
              <a:t>Imputation of costs in the event the party refuses the proposal made by the mediator and later confirmed by the court, even in case of victory</a:t>
            </a:r>
            <a:r>
              <a:rPr lang="it-IT" sz="1600" dirty="0"/>
              <a:t> (art. 13, </a:t>
            </a:r>
            <a:r>
              <a:rPr lang="it-IT" sz="1600" dirty="0" err="1"/>
              <a:t>L.Decree</a:t>
            </a:r>
            <a:r>
              <a:rPr lang="it-IT" sz="1600" dirty="0"/>
              <a:t> N. 28/2010</a:t>
            </a:r>
            <a:r>
              <a:rPr lang="it-IT" sz="1600" dirty="0" smtClean="0"/>
              <a:t>)</a:t>
            </a:r>
            <a:endParaRPr lang="en-US" sz="1600" dirty="0"/>
          </a:p>
          <a:p>
            <a:pPr lvl="1">
              <a:buFont typeface="Wingdings" charset="2"/>
              <a:buChar char="q"/>
            </a:pPr>
            <a:r>
              <a:rPr lang="en-US" sz="1600" dirty="0"/>
              <a:t>other non binding ADR methods</a:t>
            </a:r>
            <a:r>
              <a:rPr lang="it-IT" sz="1600" dirty="0"/>
              <a:t> </a:t>
            </a:r>
            <a:r>
              <a:rPr lang="en-US" sz="1600" dirty="0"/>
              <a:t>(such as early neutral evaluation, fact finding,</a:t>
            </a:r>
            <a:r>
              <a:rPr lang="it-IT" sz="1600" dirty="0"/>
              <a:t> </a:t>
            </a:r>
            <a:r>
              <a:rPr lang="en-US" sz="1600" dirty="0"/>
              <a:t>non binding arbitration) as long as the third party is not endorsed with the authority to impose binding decisions or </a:t>
            </a:r>
            <a:r>
              <a:rPr lang="en-US" sz="1600" dirty="0" smtClean="0"/>
              <a:t>agreements.	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18051"/>
          </a:xfrm>
        </p:spPr>
        <p:txBody>
          <a:bodyPr>
            <a:normAutofit/>
          </a:bodyPr>
          <a:lstStyle/>
          <a:p>
            <a:pPr marL="457200" lvl="1" indent="-457200">
              <a:buFont typeface="+mj-lt"/>
              <a:buAutoNum type="alphaLcPeriod" startAt="3"/>
            </a:pPr>
            <a:r>
              <a:rPr lang="en-US" sz="1800" b="1" dirty="0"/>
              <a:t>Mandatory mediation and preliminary meeting (opt-out model)</a:t>
            </a:r>
            <a:r>
              <a:rPr lang="it-IT" sz="1800" b="1" dirty="0"/>
              <a:t> </a:t>
            </a:r>
            <a:endParaRPr lang="en-US" sz="1800" b="1" dirty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 smtClean="0"/>
              <a:t>Certain </a:t>
            </a:r>
            <a:r>
              <a:rPr lang="en-US" sz="1600" dirty="0"/>
              <a:t>categories of disputes are subject to mandatory mediation, including those related to insurance </a:t>
            </a:r>
            <a:r>
              <a:rPr lang="en-US" sz="1600" dirty="0" smtClean="0"/>
              <a:t>contracts (exception </a:t>
            </a:r>
            <a:r>
              <a:rPr lang="it-IT" sz="1600" dirty="0" err="1" smtClean="0"/>
              <a:t>claims</a:t>
            </a:r>
            <a:r>
              <a:rPr lang="it-IT" sz="1600" dirty="0" smtClean="0"/>
              <a:t> </a:t>
            </a:r>
            <a:r>
              <a:rPr lang="en-US" sz="1600" dirty="0" smtClean="0"/>
              <a:t>for </a:t>
            </a:r>
            <a:r>
              <a:rPr lang="en-US" sz="1600" dirty="0"/>
              <a:t>damages arising from </a:t>
            </a:r>
            <a:r>
              <a:rPr lang="en-US" sz="1600" dirty="0" smtClean="0"/>
              <a:t>accident </a:t>
            </a:r>
            <a:r>
              <a:rPr lang="en-US" sz="1600" dirty="0"/>
              <a:t>involving motor vehicles and vessels) </a:t>
            </a:r>
            <a:endParaRPr lang="it-IT" sz="1600" dirty="0" smtClean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S</a:t>
            </a:r>
            <a:r>
              <a:rPr lang="en-US" sz="1600" dirty="0" smtClean="0"/>
              <a:t>ufficient first </a:t>
            </a:r>
            <a:r>
              <a:rPr lang="en-US" sz="1600" dirty="0"/>
              <a:t>preliminary meeting where the litigating parties, their lawyers and the mediator evaluate to resolve the dispute through mediation or </a:t>
            </a:r>
            <a:r>
              <a:rPr lang="en-US" sz="1600" dirty="0" smtClean="0"/>
              <a:t>not (opt-out)</a:t>
            </a:r>
            <a:r>
              <a:rPr lang="it-IT" sz="1600" dirty="0" smtClean="0"/>
              <a:t>.</a:t>
            </a:r>
            <a:r>
              <a:rPr lang="en-US" sz="1600" dirty="0" smtClean="0"/>
              <a:t> </a:t>
            </a:r>
            <a:endParaRPr lang="it-IT" sz="1600" dirty="0"/>
          </a:p>
          <a:p>
            <a:pPr marL="742950" lvl="2" indent="-342900">
              <a:buFont typeface="Wingdings" charset="2"/>
              <a:buChar char="q"/>
            </a:pPr>
            <a:endParaRPr lang="it-IT" sz="1600" dirty="0"/>
          </a:p>
          <a:p>
            <a:pPr marL="457200" lvl="1" indent="-457200">
              <a:buFont typeface="+mj-lt"/>
              <a:buAutoNum type="alphaLcPeriod" startAt="3"/>
            </a:pPr>
            <a:r>
              <a:rPr lang="it-IT" sz="1800" b="1" dirty="0"/>
              <a:t>Special </a:t>
            </a:r>
            <a:r>
              <a:rPr lang="it-IT" sz="1800" b="1" dirty="0" err="1"/>
              <a:t>Judicial</a:t>
            </a:r>
            <a:r>
              <a:rPr lang="it-IT" sz="1800" b="1" dirty="0"/>
              <a:t> </a:t>
            </a:r>
            <a:r>
              <a:rPr lang="it-IT" sz="1800" b="1" dirty="0" err="1" smtClean="0"/>
              <a:t>Mediation</a:t>
            </a:r>
            <a:endParaRPr lang="it-IT" sz="1800" b="1" dirty="0" smtClean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The judge can instruct the parties to </a:t>
            </a:r>
            <a:r>
              <a:rPr lang="en-US" sz="1600" dirty="0" smtClean="0"/>
              <a:t>proceed to Mediation during </a:t>
            </a:r>
            <a:r>
              <a:rPr lang="en-US" sz="1600" dirty="0"/>
              <a:t>the court proceeding (article 5, co. 2 Legislative Decree No. 28/2010, as amended by Law No. 98/2013</a:t>
            </a:r>
            <a:r>
              <a:rPr lang="en-US" sz="1600" dirty="0" smtClean="0"/>
              <a:t>)</a:t>
            </a:r>
          </a:p>
          <a:p>
            <a:pPr marL="1657350" lvl="4" indent="-342900">
              <a:buFont typeface="Wingdings" charset="2"/>
              <a:buChar char="Ø"/>
            </a:pPr>
            <a:r>
              <a:rPr lang="en-US" sz="1400" dirty="0"/>
              <a:t>A</a:t>
            </a:r>
            <a:r>
              <a:rPr lang="en-US" sz="1400" dirty="0" smtClean="0"/>
              <a:t>nother </a:t>
            </a:r>
            <a:r>
              <a:rPr lang="en-US" sz="1400" dirty="0" smtClean="0"/>
              <a:t>form of mandatory mediation: the parties has to start the mediation procedure as a precondition to continue the judicial procedure</a:t>
            </a:r>
            <a:endParaRPr lang="it-IT" sz="1400" dirty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The judge has the right to make a </a:t>
            </a:r>
            <a:r>
              <a:rPr lang="en-US" sz="1600" dirty="0" smtClean="0"/>
              <a:t>conciliation </a:t>
            </a:r>
            <a:r>
              <a:rPr lang="en-US" sz="1600" dirty="0"/>
              <a:t>proposal to the parties (article 185bis Civil Procedure Code) in the event he identifies a possibility to resolve the litigation in relation to legal issues of easy and prompt solution</a:t>
            </a:r>
            <a:r>
              <a:rPr lang="en-US" sz="1600" dirty="0" smtClean="0"/>
              <a:t>.</a:t>
            </a:r>
          </a:p>
          <a:p>
            <a:pPr marL="400050" lvl="2" indent="0">
              <a:buNone/>
            </a:pPr>
            <a:r>
              <a:rPr lang="en-US" sz="1600" dirty="0" smtClean="0"/>
              <a:t>  </a:t>
            </a:r>
            <a:endParaRPr lang="it-IT" sz="1600" dirty="0"/>
          </a:p>
          <a:p>
            <a:pPr marL="457200" lvl="1" indent="-457200">
              <a:buFont typeface="+mj-lt"/>
              <a:buAutoNum type="alphaLcPeriod" startAt="3"/>
            </a:pPr>
            <a:r>
              <a:rPr lang="it-IT" sz="1800" b="1" dirty="0" err="1" smtClean="0"/>
              <a:t>Directly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Enforceable</a:t>
            </a:r>
            <a:endParaRPr lang="it-IT" sz="1800" b="1" dirty="0" smtClean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conciliation agreement acts as legal enforceable in case of execution of the agreement, besides the Parties, also by the lawyers. </a:t>
            </a:r>
            <a:r>
              <a:rPr lang="en-US" sz="1600" dirty="0" smtClean="0"/>
              <a:t>(Art. </a:t>
            </a:r>
            <a:r>
              <a:rPr lang="en-US" sz="1600" dirty="0"/>
              <a:t>12 </a:t>
            </a:r>
            <a:r>
              <a:rPr lang="en-US" sz="1600" dirty="0" err="1" smtClean="0"/>
              <a:t>Lgs</a:t>
            </a:r>
            <a:r>
              <a:rPr lang="en-US" sz="1600" dirty="0" smtClean="0"/>
              <a:t>. </a:t>
            </a:r>
            <a:r>
              <a:rPr lang="en-US" sz="1600" dirty="0"/>
              <a:t>Decree </a:t>
            </a:r>
            <a:r>
              <a:rPr lang="en-US" sz="1600" dirty="0" smtClean="0"/>
              <a:t>No. </a:t>
            </a:r>
            <a:r>
              <a:rPr lang="en-US" sz="1600" dirty="0"/>
              <a:t>28/2010)</a:t>
            </a:r>
            <a:endParaRPr lang="it-IT" sz="1600" dirty="0"/>
          </a:p>
          <a:p>
            <a:pPr marL="457200" lvl="1" indent="-457200">
              <a:buFont typeface="+mj-lt"/>
              <a:buAutoNum type="alphaLcPeriod" startAt="3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3399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457200" lvl="1" indent="-457200">
              <a:buFont typeface="+mj-lt"/>
              <a:buAutoNum type="alphaLcPeriod" startAt="6"/>
            </a:pPr>
            <a:r>
              <a:rPr lang="en-US" sz="1800" b="1" dirty="0" smtClean="0"/>
              <a:t>High importance role </a:t>
            </a:r>
            <a:r>
              <a:rPr lang="en-US" sz="1800" b="1" dirty="0"/>
              <a:t>of </a:t>
            </a:r>
            <a:r>
              <a:rPr lang="en-US" sz="1800" b="1" dirty="0" smtClean="0"/>
              <a:t>Lawyers in mediation process</a:t>
            </a:r>
            <a:endParaRPr lang="en-US" dirty="0" smtClean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 smtClean="0"/>
              <a:t>Enforceability of mediation agreement</a:t>
            </a:r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necessary assistance during the mandatory mediation procedure. </a:t>
            </a:r>
          </a:p>
          <a:p>
            <a:pPr lvl="1">
              <a:buFont typeface="Wingdings" charset="2"/>
              <a:buChar char="v"/>
            </a:pPr>
            <a:r>
              <a:rPr lang="en-US" sz="1600" dirty="0"/>
              <a:t>C</a:t>
            </a:r>
            <a:r>
              <a:rPr lang="en-US" sz="1600" dirty="0" smtClean="0"/>
              <a:t>onflicts </a:t>
            </a:r>
            <a:r>
              <a:rPr lang="en-US" sz="1600" dirty="0"/>
              <a:t>with the European Directives </a:t>
            </a:r>
            <a:r>
              <a:rPr lang="en-US" sz="1600" dirty="0" smtClean="0"/>
              <a:t>2013/11 on ADR</a:t>
            </a:r>
            <a:r>
              <a:rPr lang="en-US" dirty="0" smtClean="0"/>
              <a:t>. </a:t>
            </a:r>
          </a:p>
          <a:p>
            <a:pPr marL="457200" lvl="1" indent="-457200">
              <a:buFont typeface="+mj-lt"/>
              <a:buAutoNum type="alphaLcPeriod" startAt="6"/>
            </a:pPr>
            <a:endParaRPr lang="en-US" sz="1800" b="1" dirty="0" smtClean="0"/>
          </a:p>
          <a:p>
            <a:pPr marL="457200" lvl="1" indent="-457200">
              <a:buFont typeface="+mj-lt"/>
              <a:buAutoNum type="alphaLcPeriod" startAt="6"/>
            </a:pPr>
            <a:r>
              <a:rPr lang="en-US" sz="1800" b="1" dirty="0" err="1" smtClean="0"/>
              <a:t>Terriorial</a:t>
            </a:r>
            <a:r>
              <a:rPr lang="en-US" sz="1800" b="1" dirty="0" smtClean="0"/>
              <a:t> jurisdiction</a:t>
            </a:r>
          </a:p>
          <a:p>
            <a:pPr marL="685800" lvl="2" indent="-285750">
              <a:buFont typeface="Wingdings" charset="2"/>
              <a:buChar char="q"/>
            </a:pPr>
            <a:r>
              <a:rPr lang="en-US" sz="1600" dirty="0"/>
              <a:t>the mediation request should be lodged with the mediation organization of the place of the competent jurisdiction</a:t>
            </a:r>
            <a:r>
              <a:rPr lang="it-IT" sz="1600" dirty="0"/>
              <a:t> </a:t>
            </a:r>
            <a:endParaRPr lang="en-US" sz="1600" dirty="0"/>
          </a:p>
          <a:p>
            <a:pPr marL="857250" lvl="2" indent="-457200">
              <a:buFont typeface="+mj-lt"/>
              <a:buAutoNum type="alphaLcPeriod" startAt="6"/>
            </a:pPr>
            <a:endParaRPr lang="en-US" sz="1600" b="1" dirty="0" smtClean="0"/>
          </a:p>
          <a:p>
            <a:pPr marL="457200" lvl="1" indent="-457200">
              <a:buFont typeface="+mj-lt"/>
              <a:buAutoNum type="alphaLcPeriod" startAt="6"/>
            </a:pPr>
            <a:endParaRPr lang="en-US" sz="1800" b="1" dirty="0"/>
          </a:p>
          <a:p>
            <a:pPr marL="457200" lvl="1" indent="-457200">
              <a:buFont typeface="+mj-lt"/>
              <a:buAutoNum type="alphaLcPeriod" startAt="6"/>
            </a:pPr>
            <a:endParaRPr lang="en-US" sz="1800" b="1" dirty="0"/>
          </a:p>
          <a:p>
            <a:pPr marL="457200" lvl="1" indent="-457200">
              <a:buFont typeface="+mj-lt"/>
              <a:buAutoNum type="alphaLcPeriod" startAt="6"/>
            </a:pPr>
            <a:r>
              <a:rPr lang="en-US" sz="1800" b="1" dirty="0" smtClean="0"/>
              <a:t>Disputes </a:t>
            </a:r>
            <a:r>
              <a:rPr lang="en-US" sz="1800" b="1" dirty="0"/>
              <a:t>in relation to circulation of motor vehicles and vessels</a:t>
            </a:r>
            <a:r>
              <a:rPr lang="it-IT" sz="1800" b="1" dirty="0"/>
              <a:t/>
            </a:r>
            <a:br>
              <a:rPr lang="it-IT" sz="1800" b="1" dirty="0"/>
            </a:br>
            <a:endParaRPr lang="it-IT" sz="1800" b="1" dirty="0" smtClean="0"/>
          </a:p>
          <a:p>
            <a:pPr marL="742950" lvl="2" indent="-342900">
              <a:buFont typeface="Wingdings" charset="2"/>
              <a:buChar char="q"/>
            </a:pPr>
            <a:r>
              <a:rPr lang="it-IT" sz="1600" dirty="0" err="1"/>
              <a:t>Not</a:t>
            </a:r>
            <a:r>
              <a:rPr lang="it-IT" sz="1600" dirty="0"/>
              <a:t> in the list of </a:t>
            </a:r>
            <a:r>
              <a:rPr lang="it-IT" sz="1600" dirty="0" err="1"/>
              <a:t>mandatory</a:t>
            </a:r>
            <a:r>
              <a:rPr lang="it-IT" sz="1600" dirty="0"/>
              <a:t> </a:t>
            </a:r>
            <a:r>
              <a:rPr lang="it-IT" sz="1600" dirty="0" err="1" smtClean="0"/>
              <a:t>mediation</a:t>
            </a:r>
            <a:r>
              <a:rPr lang="it-IT" sz="1600" dirty="0" smtClean="0"/>
              <a:t> </a:t>
            </a:r>
            <a:r>
              <a:rPr lang="it-IT" sz="1600" dirty="0" err="1" smtClean="0"/>
              <a:t>only</a:t>
            </a:r>
            <a:r>
              <a:rPr lang="it-IT" sz="1600" dirty="0" smtClean="0"/>
              <a:t> </a:t>
            </a:r>
            <a:r>
              <a:rPr lang="it-IT" sz="1600" dirty="0" err="1" smtClean="0"/>
              <a:t>insurance</a:t>
            </a:r>
            <a:r>
              <a:rPr lang="it-IT" sz="1600" dirty="0" smtClean="0"/>
              <a:t> </a:t>
            </a:r>
            <a:r>
              <a:rPr lang="it-IT" sz="1600" dirty="0" err="1" smtClean="0"/>
              <a:t>agreements</a:t>
            </a:r>
            <a:endParaRPr lang="it-IT" sz="1600" dirty="0" smtClean="0"/>
          </a:p>
          <a:p>
            <a:pPr marL="742950" lvl="2" indent="-342900">
              <a:buFont typeface="Wingdings" charset="2"/>
              <a:buChar char="q"/>
            </a:pPr>
            <a:r>
              <a:rPr lang="en-US" sz="1600" dirty="0"/>
              <a:t>It is important to make a distinction between:</a:t>
            </a:r>
          </a:p>
          <a:p>
            <a:pPr lvl="1">
              <a:buFont typeface="Wingdings" charset="2"/>
              <a:buChar char="v"/>
            </a:pPr>
            <a:r>
              <a:rPr lang="en-US" sz="1600" dirty="0"/>
              <a:t>disputes related to </a:t>
            </a:r>
            <a:r>
              <a:rPr lang="en-US" sz="1600" dirty="0" smtClean="0"/>
              <a:t>claims grounded </a:t>
            </a:r>
            <a:r>
              <a:rPr lang="en-US" sz="1600" dirty="0"/>
              <a:t>on </a:t>
            </a:r>
            <a:r>
              <a:rPr lang="en-US" sz="1600" dirty="0" smtClean="0"/>
              <a:t> </a:t>
            </a:r>
            <a:r>
              <a:rPr lang="en-US" sz="1600" dirty="0"/>
              <a:t>non contractual </a:t>
            </a:r>
            <a:r>
              <a:rPr lang="en-US" sz="1600" dirty="0" smtClean="0"/>
              <a:t>liability; </a:t>
            </a:r>
            <a:r>
              <a:rPr lang="en-US" sz="1600" dirty="0"/>
              <a:t>and</a:t>
            </a:r>
          </a:p>
          <a:p>
            <a:pPr lvl="1">
              <a:buFont typeface="Wingdings" charset="2"/>
              <a:buChar char="v"/>
            </a:pPr>
            <a:r>
              <a:rPr lang="en-US" sz="1600" dirty="0"/>
              <a:t>disputes based on </a:t>
            </a:r>
            <a:r>
              <a:rPr lang="en-US" sz="1600" dirty="0" smtClean="0"/>
              <a:t>insurance agreement (</a:t>
            </a:r>
            <a:r>
              <a:rPr lang="en-US" sz="1600" dirty="0"/>
              <a:t>e.g. disputes on the covered risks, non compliance with the transparency obligations, </a:t>
            </a:r>
            <a:r>
              <a:rPr lang="en-US" sz="1600" dirty="0" err="1"/>
              <a:t>etc</a:t>
            </a:r>
            <a:r>
              <a:rPr lang="en-US" sz="1600" dirty="0"/>
              <a:t>).</a:t>
            </a:r>
            <a:r>
              <a:rPr lang="it-IT" sz="1600" dirty="0"/>
              <a:t> </a:t>
            </a:r>
            <a:r>
              <a:rPr lang="en-US" sz="1600" dirty="0" smtClean="0"/>
              <a:t>Only </a:t>
            </a:r>
            <a:r>
              <a:rPr lang="en-US" sz="1600" dirty="0"/>
              <a:t>these </a:t>
            </a:r>
            <a:r>
              <a:rPr lang="en-US" sz="1600" dirty="0" smtClean="0"/>
              <a:t>disputes </a:t>
            </a:r>
            <a:r>
              <a:rPr lang="en-US" sz="1600" dirty="0"/>
              <a:t>fall under the mandatory mediation scheme.</a:t>
            </a:r>
            <a:endParaRPr lang="it-IT" sz="1600" dirty="0"/>
          </a:p>
          <a:p>
            <a:pPr marL="742950" lvl="2" indent="-342900">
              <a:buFont typeface="Wingdings" charset="2"/>
              <a:buChar char="q"/>
            </a:pPr>
            <a:endParaRPr lang="it-IT" sz="1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000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2. </a:t>
            </a:r>
            <a:r>
              <a:rPr lang="it-IT" sz="4000" b="1" dirty="0" err="1" smtClean="0"/>
              <a:t>Assisted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Negotiation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2000" dirty="0" smtClean="0"/>
              <a:t>(</a:t>
            </a:r>
            <a:r>
              <a:rPr lang="en-US" sz="2000" dirty="0" smtClean="0"/>
              <a:t>Law </a:t>
            </a:r>
            <a:r>
              <a:rPr lang="en-US" sz="2000" dirty="0"/>
              <a:t>Decree </a:t>
            </a:r>
            <a:r>
              <a:rPr lang="en-US" sz="2000" dirty="0" smtClean="0"/>
              <a:t>No.132/2014)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800" dirty="0"/>
              <a:t>N</a:t>
            </a:r>
            <a:r>
              <a:rPr lang="en-US" sz="2800" dirty="0" smtClean="0"/>
              <a:t>ew ADR method.</a:t>
            </a:r>
            <a:endParaRPr lang="it-IT" sz="2800" dirty="0"/>
          </a:p>
          <a:p>
            <a:pPr>
              <a:buFont typeface="Wingdings" charset="2"/>
              <a:buChar char="Ø"/>
            </a:pPr>
            <a:r>
              <a:rPr lang="en-US" sz="2800" dirty="0" smtClean="0"/>
              <a:t>Originates </a:t>
            </a:r>
            <a:r>
              <a:rPr lang="en-US" sz="2800" dirty="0"/>
              <a:t>from the North-American collaborative Law and from the model of the “convention de </a:t>
            </a:r>
            <a:r>
              <a:rPr lang="en-US" sz="2800" dirty="0" err="1"/>
              <a:t>procédure</a:t>
            </a:r>
            <a:r>
              <a:rPr lang="en-US" sz="2800" dirty="0"/>
              <a:t> </a:t>
            </a:r>
            <a:r>
              <a:rPr lang="en-US" sz="2800" dirty="0" err="1"/>
              <a:t>partecipative</a:t>
            </a:r>
            <a:r>
              <a:rPr lang="en-US" sz="2800" dirty="0"/>
              <a:t>” </a:t>
            </a:r>
            <a:r>
              <a:rPr lang="en-US" sz="2800" dirty="0" smtClean="0"/>
              <a:t>(introduced </a:t>
            </a:r>
            <a:r>
              <a:rPr lang="en-US" sz="2800" dirty="0"/>
              <a:t>in the French legal framework by law No. 2010-1609 of 22 December 2010</a:t>
            </a:r>
            <a:r>
              <a:rPr lang="it-IT" sz="2800" dirty="0"/>
              <a:t> </a:t>
            </a:r>
            <a:r>
              <a:rPr lang="it-IT" sz="2800" dirty="0" smtClean="0"/>
              <a:t>)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840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1380</Words>
  <Application>Microsoft Macintosh PowerPoint</Application>
  <PresentationFormat>Presentazione su schermo (4:3)</PresentationFormat>
  <Paragraphs>136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 ALTERNATIVE DISPUTE RESOLUTION IN THE ITALIAN INSURANCE SYSTEM  </vt:lpstr>
      <vt:lpstr>ADR in European Union  </vt:lpstr>
      <vt:lpstr>2013 ADR Directive </vt:lpstr>
      <vt:lpstr> ADR Methods introduced by the italian legislator</vt:lpstr>
      <vt:lpstr>1. Mediation </vt:lpstr>
      <vt:lpstr>2. Mediation in Italy  (Legislative Decree No. 28/2010 and Law Decree No. 69/2013 )</vt:lpstr>
      <vt:lpstr>Presentazione di PowerPoint</vt:lpstr>
      <vt:lpstr>Presentazione di PowerPoint</vt:lpstr>
      <vt:lpstr>2. Assisted Negotiation (Law Decree No.132/2014)</vt:lpstr>
      <vt:lpstr>Difference Mediation and Assisted Negotiation</vt:lpstr>
      <vt:lpstr>Different forms of assisted negotiations</vt:lpstr>
      <vt:lpstr>Critical aspects of the assisted negotiation </vt:lpstr>
      <vt:lpstr>4. Prosecution of pending proceeding in arbitration  (Law Decree 2014/132)</vt:lpstr>
      <vt:lpstr>5. Final remarks</vt:lpstr>
      <vt:lpstr>Incentives to mediation in the insurance sector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a257216</dc:creator>
  <cp:keywords/>
  <dc:description/>
  <cp:lastModifiedBy>Ilaria Garaci</cp:lastModifiedBy>
  <cp:revision>114</cp:revision>
  <dcterms:created xsi:type="dcterms:W3CDTF">2014-09-27T13:50:26Z</dcterms:created>
  <dcterms:modified xsi:type="dcterms:W3CDTF">2015-06-09T17:10:09Z</dcterms:modified>
  <cp:category/>
</cp:coreProperties>
</file>